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Lst>
  <p:notesMasterIdLst>
    <p:notesMasterId r:id="rId12"/>
  </p:notesMasterIdLst>
  <p:sldIdLst>
    <p:sldId id="285" r:id="rId2"/>
    <p:sldId id="354" r:id="rId3"/>
    <p:sldId id="355" r:id="rId4"/>
    <p:sldId id="357" r:id="rId5"/>
    <p:sldId id="362" r:id="rId6"/>
    <p:sldId id="363" r:id="rId7"/>
    <p:sldId id="358" r:id="rId8"/>
    <p:sldId id="361" r:id="rId9"/>
    <p:sldId id="359" r:id="rId10"/>
    <p:sldId id="360"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a Longtin" initials="KL" lastIdx="2" clrIdx="0">
    <p:extLst>
      <p:ext uri="{19B8F6BF-5375-455C-9EA6-DF929625EA0E}">
        <p15:presenceInfo xmlns:p15="http://schemas.microsoft.com/office/powerpoint/2012/main" userId="S-1-5-21-3758570256-276891776-3938476879-610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005261F-E52A-4FCE-9C1E-CA25B9F09B41}">
  <a:tblStyle styleId="{A005261F-E52A-4FCE-9C1E-CA25B9F09B41}"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86" autoAdjust="0"/>
    <p:restoredTop sz="94674"/>
  </p:normalViewPr>
  <p:slideViewPr>
    <p:cSldViewPr snapToGrid="0">
      <p:cViewPr varScale="1">
        <p:scale>
          <a:sx n="118" d="100"/>
          <a:sy n="118" d="100"/>
        </p:scale>
        <p:origin x="606" y="8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79700532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Tree>
    <p:extLst>
      <p:ext uri="{BB962C8B-B14F-4D97-AF65-F5344CB8AC3E}">
        <p14:creationId xmlns:p14="http://schemas.microsoft.com/office/powerpoint/2010/main" val="1456546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C4DCFA37-9C5F-44BC-BBC3-54BE8E2F0EAD}" type="datetime1">
              <a:rPr lang="en-US" smtClean="0"/>
              <a:t>7/7/2020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217906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9689E34-A9CE-452C-A761-4C4950F58B89}" type="datetime1">
              <a:rPr lang="en-US" smtClean="0"/>
              <a:t>7/7/2020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1767420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585AF61-07AE-4BCA-A6EF-CDB2D7D4B5DC}" type="datetime1">
              <a:rPr lang="en-US" smtClean="0"/>
              <a:t>7/7/2020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644732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ubtitle">
    <p:bg>
      <p:bgRef idx="1001">
        <a:schemeClr val="bg1"/>
      </p:bgRef>
    </p:bg>
    <p:spTree>
      <p:nvGrpSpPr>
        <p:cNvPr id="1" name="Shape 12"/>
        <p:cNvGrpSpPr/>
        <p:nvPr/>
      </p:nvGrpSpPr>
      <p:grpSpPr>
        <a:xfrm>
          <a:off x="0" y="0"/>
          <a:ext cx="0" cy="0"/>
          <a:chOff x="0" y="0"/>
          <a:chExt cx="0" cy="0"/>
        </a:xfrm>
      </p:grpSpPr>
      <p:sp>
        <p:nvSpPr>
          <p:cNvPr id="5" name="TextBox 4"/>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lumMod val="50000"/>
                  </a:schemeClr>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lumMod val="50000"/>
                </a:schemeClr>
              </a:solidFill>
              <a:latin typeface="Century Gothic" panose="020B0502020202020204" pitchFamily="34" charset="0"/>
            </a:endParaRPr>
          </a:p>
        </p:txBody>
      </p:sp>
      <p:sp>
        <p:nvSpPr>
          <p:cNvPr id="7" name="Shape 83"/>
          <p:cNvSpPr txBox="1">
            <a:spLocks/>
          </p:cNvSpPr>
          <p:nvPr userDrawn="1"/>
        </p:nvSpPr>
        <p:spPr>
          <a:xfrm>
            <a:off x="3003822" y="668382"/>
            <a:ext cx="4245218" cy="468672"/>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9C0BA"/>
              </a:buClr>
              <a:buSzPct val="100000"/>
              <a:buFont typeface="Quicksand"/>
              <a:buNone/>
              <a:defRPr sz="3000" b="0" i="0" u="none" strike="noStrike" cap="none">
                <a:solidFill>
                  <a:srgbClr val="39C0BA"/>
                </a:solidFill>
                <a:latin typeface="Quicksand"/>
                <a:ea typeface="Quicksand"/>
                <a:cs typeface="Quicksand"/>
                <a:sym typeface="Quicksand"/>
              </a:defRPr>
            </a:lvl1pPr>
            <a:lvl2pPr lvl="1"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2pPr>
            <a:lvl3pPr lvl="2"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3pPr>
            <a:lvl4pPr lvl="3"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4pPr>
            <a:lvl5pPr lvl="4"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5pPr>
            <a:lvl6pPr lvl="5"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6pPr>
            <a:lvl7pPr lvl="6"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7pPr>
            <a:lvl8pPr lvl="7"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8pPr>
            <a:lvl9pPr lvl="8"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9pPr>
          </a:lstStyle>
          <a:p>
            <a:pPr algn="l"/>
            <a:r>
              <a:rPr lang="en" sz="1600" b="1" dirty="0">
                <a:solidFill>
                  <a:schemeClr val="accent5">
                    <a:lumMod val="75000"/>
                  </a:schemeClr>
                </a:solidFill>
                <a:latin typeface="Century Gothic" panose="020B0502020202020204" pitchFamily="34" charset="0"/>
              </a:rPr>
              <a:t>950528 MRB1 – Vivarium</a:t>
            </a:r>
          </a:p>
          <a:p>
            <a:pPr algn="ctr"/>
            <a:endParaRPr lang="en" sz="2400" b="1" dirty="0">
              <a:solidFill>
                <a:schemeClr val="tx1"/>
              </a:solidFill>
              <a:latin typeface="Century Gothic" panose="020B0502020202020204" pitchFamily="34" charset="0"/>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5441" y="514513"/>
            <a:ext cx="2618381" cy="307738"/>
          </a:xfrm>
          <a:prstGeom prst="rect">
            <a:avLst/>
          </a:prstGeom>
        </p:spPr>
      </p:pic>
    </p:spTree>
    <p:extLst>
      <p:ext uri="{BB962C8B-B14F-4D97-AF65-F5344CB8AC3E}">
        <p14:creationId xmlns:p14="http://schemas.microsoft.com/office/powerpoint/2010/main" val="392113355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 blank 3">
    <p:bg>
      <p:bgRef idx="1001">
        <a:schemeClr val="bg1"/>
      </p:bgRef>
    </p:bg>
    <p:spTree>
      <p:nvGrpSpPr>
        <p:cNvPr id="1" name="Shape 1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lumMod val="50000"/>
                  </a:schemeClr>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lumMod val="50000"/>
                </a:schemeClr>
              </a:solidFill>
              <a:latin typeface="Century Gothic" panose="020B0502020202020204" pitchFamily="34" charset="0"/>
            </a:endParaRPr>
          </a:p>
        </p:txBody>
      </p:sp>
    </p:spTree>
    <p:extLst>
      <p:ext uri="{BB962C8B-B14F-4D97-AF65-F5344CB8AC3E}">
        <p14:creationId xmlns:p14="http://schemas.microsoft.com/office/powerpoint/2010/main" val="147719295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amp;H">
    <p:bg>
      <p:bgPr>
        <a:solidFill>
          <a:schemeClr val="tx1"/>
        </a:solidFill>
        <a:effectLst/>
      </p:bgPr>
    </p:bg>
    <p:spTree>
      <p:nvGrpSpPr>
        <p:cNvPr id="1" name="Shape 1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12413443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amp;h 2">
    <p:spTree>
      <p:nvGrpSpPr>
        <p:cNvPr id="1" name="Shape 22"/>
        <p:cNvGrpSpPr/>
        <p:nvPr/>
      </p:nvGrpSpPr>
      <p:grpSpPr>
        <a:xfrm>
          <a:off x="0" y="0"/>
          <a:ext cx="0" cy="0"/>
          <a:chOff x="0" y="0"/>
          <a:chExt cx="0" cy="0"/>
        </a:xfrm>
      </p:grpSpPr>
      <p:sp>
        <p:nvSpPr>
          <p:cNvPr id="2" name="TextBox 1"/>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67051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C7C3A3E-FB31-4A33-A8BD-8F2B2E2BBAE6}" type="datetime1">
              <a:rPr lang="en-US" smtClean="0"/>
              <a:t>7/7/2020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1186997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CAD528A8-613F-48D5-9903-5908B356ABD8}" type="datetime1">
              <a:rPr lang="en-US" smtClean="0"/>
              <a:t>7/7/2020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990933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0040029-A163-474A-A304-96679E68BCBF}" type="datetime1">
              <a:rPr lang="en-US" smtClean="0"/>
              <a:t>7/7/2020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98994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341C9C2-8315-449E-8051-AE9AA31D9CD9}" type="datetime1">
              <a:rPr lang="en-US" smtClean="0"/>
              <a:t>7/7/2020</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389571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4FB38B28-BDE1-4F37-A87B-678194709549}" type="datetime1">
              <a:rPr lang="en-US" smtClean="0"/>
              <a:t>7/7/2020</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988161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FBD80059-3C82-46C5-AC29-60409DE2A3DE}" type="datetime1">
              <a:rPr lang="en-US" smtClean="0"/>
              <a:t>7/7/2020</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
        <p:nvSpPr>
          <p:cNvPr id="5" name="TextBox 4"/>
          <p:cNvSpPr txBox="1"/>
          <p:nvPr userDrawn="1"/>
        </p:nvSpPr>
        <p:spPr>
          <a:xfrm>
            <a:off x="971550" y="6486525"/>
            <a:ext cx="8108156" cy="3847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r>
              <a:rPr lang="en-US" sz="900" kern="1200" baseline="0" dirty="0">
                <a:solidFill>
                  <a:srgbClr val="0070C0"/>
                </a:solidFill>
                <a:latin typeface="+mn-lt"/>
                <a:ea typeface="+mn-ea"/>
                <a:cs typeface="+mn-cs"/>
              </a:rPr>
              <a:t>                                             </a:t>
            </a:r>
            <a:r>
              <a:rPr lang="en-US" sz="900" kern="1200" dirty="0">
                <a:solidFill>
                  <a:srgbClr val="0070C0"/>
                </a:solidFill>
                <a:latin typeface="Century Gothic" panose="020B0502020202020204" pitchFamily="34" charset="0"/>
                <a:ea typeface="+mn-ea"/>
                <a:cs typeface="+mn-cs"/>
              </a:rPr>
              <a:t>                                                                                                                                                                                                                                                 </a:t>
            </a:r>
            <a:fld id="{DE5BB462-DD40-4766-81F1-AC551D153D92}" type="slidenum">
              <a:rPr lang="en-US" sz="1000" b="1" smtClean="0">
                <a:solidFill>
                  <a:schemeClr val="bg1"/>
                </a:solidFill>
                <a:latin typeface="Century Gothic" panose="020B0502020202020204" pitchFamily="34" charset="0"/>
              </a:rPr>
              <a:pPr marL="0" marR="0" lvl="0" indent="0" algn="r" defTabSz="914400" rtl="0" eaLnBrk="1" fontAlgn="auto" latinLnBrk="0" hangingPunct="1">
                <a:lnSpc>
                  <a:spcPct val="100000"/>
                </a:lnSpc>
                <a:spcBef>
                  <a:spcPts val="0"/>
                </a:spcBef>
                <a:spcAft>
                  <a:spcPts val="0"/>
                </a:spcAft>
                <a:buClr>
                  <a:schemeClr val="accent5"/>
                </a:buClr>
                <a:buSzTx/>
                <a:buFont typeface="Wingdings" panose="05000000000000000000" pitchFamily="2" charset="2"/>
                <a:buNone/>
                <a:tabLst/>
                <a:defRPr/>
              </a:pPr>
              <a:t>‹#›</a:t>
            </a:fld>
            <a:endParaRPr lang="en-US" sz="1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877881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921D4E58-476D-48CA-86D9-DFEFD362007B}" type="datetime1">
              <a:rPr lang="en-US" smtClean="0"/>
              <a:t>7/7/2020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4144F97-7C25-44EB-BEA9-081DE1635778}" type="slidenum">
              <a:rPr lang="en-US" smtClean="0"/>
              <a:t>‹#›</a:t>
            </a:fld>
            <a:endParaRPr lang="en-US"/>
          </a:p>
        </p:txBody>
      </p:sp>
    </p:spTree>
    <p:extLst>
      <p:ext uri="{BB962C8B-B14F-4D97-AF65-F5344CB8AC3E}">
        <p14:creationId xmlns:p14="http://schemas.microsoft.com/office/powerpoint/2010/main" val="2743399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8BED2CC-A563-4677-995B-DC86FB23B224}" type="datetime1">
              <a:rPr lang="en-US" smtClean="0"/>
              <a:t>7/7/2020</a:t>
            </a:fld>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pPr>
              <a:defRPr/>
            </a:pPr>
            <a:fld id="{FF139BB9-FED8-4DE3-8AD8-8F3773E0A7F9}" type="slidenum">
              <a:rPr lang="en-US" altLang="en-US" smtClean="0"/>
              <a:pPr>
                <a:defRPr/>
              </a:pPr>
              <a:t>‹#›</a:t>
            </a:fld>
            <a:endParaRPr lang="en-US" altLang="en-US"/>
          </a:p>
        </p:txBody>
      </p:sp>
    </p:spTree>
    <p:extLst>
      <p:ext uri="{BB962C8B-B14F-4D97-AF65-F5344CB8AC3E}">
        <p14:creationId xmlns:p14="http://schemas.microsoft.com/office/powerpoint/2010/main" val="1492707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userDrawn="1"/>
        </p:nvCxnSpPr>
        <p:spPr>
          <a:xfrm>
            <a:off x="375684" y="389860"/>
            <a:ext cx="8469742" cy="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920873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65" r:id="rId13"/>
    <p:sldLayoutId id="2147483663" r:id="rId14"/>
    <p:sldLayoutId id="2147483664" r:id="rId1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docs.google.com/forms/d/e/1FAIpQLScGbH9ON-Q1sE50_ioDxfkDhV03h-klFBB53K9j-iV1Nc3EBA/viewform?usp=pp_url"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www.dir.ca.gov/DLSR/PWD" TargetMode="External"/><Relationship Id="rId2" Type="http://schemas.openxmlformats.org/officeDocument/2006/relationships/hyperlink" Target="http://www.dir.ca.gov/" TargetMode="External"/><Relationship Id="rId1" Type="http://schemas.openxmlformats.org/officeDocument/2006/relationships/slideLayout" Target="../slideLayouts/slideLayout12.xml"/><Relationship Id="rId4" Type="http://schemas.openxmlformats.org/officeDocument/2006/relationships/hyperlink" Target="mailto:nelly.zaki@ucr.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mailto:kara.longtin@ucr.edu"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mailto:kara.longtin@ucr.edu"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Shape 82"/>
        <p:cNvGrpSpPr/>
        <p:nvPr/>
      </p:nvGrpSpPr>
      <p:grpSpPr>
        <a:xfrm>
          <a:off x="0" y="0"/>
          <a:ext cx="0" cy="0"/>
          <a:chOff x="0" y="0"/>
          <a:chExt cx="0" cy="0"/>
        </a:xfrm>
      </p:grpSpPr>
      <p:sp>
        <p:nvSpPr>
          <p:cNvPr id="8" name="Shape 83"/>
          <p:cNvSpPr txBox="1">
            <a:spLocks/>
          </p:cNvSpPr>
          <p:nvPr/>
        </p:nvSpPr>
        <p:spPr>
          <a:xfrm>
            <a:off x="1393339" y="2666842"/>
            <a:ext cx="6767100" cy="1726521"/>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9C0BA"/>
              </a:buClr>
              <a:buSzPct val="100000"/>
              <a:buFont typeface="Quicksand"/>
              <a:buNone/>
              <a:defRPr sz="3000" b="0" i="0" u="none" strike="noStrike" cap="none">
                <a:solidFill>
                  <a:srgbClr val="39C0BA"/>
                </a:solidFill>
                <a:latin typeface="Quicksand"/>
                <a:ea typeface="Quicksand"/>
                <a:cs typeface="Quicksand"/>
                <a:sym typeface="Quicksand"/>
              </a:defRPr>
            </a:lvl1pPr>
            <a:lvl2pPr lvl="1"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2pPr>
            <a:lvl3pPr lvl="2"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3pPr>
            <a:lvl4pPr lvl="3"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4pPr>
            <a:lvl5pPr lvl="4"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5pPr>
            <a:lvl6pPr lvl="5"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6pPr>
            <a:lvl7pPr lvl="6"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7pPr>
            <a:lvl8pPr lvl="7"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8pPr>
            <a:lvl9pPr lvl="8" rtl="0">
              <a:spcBef>
                <a:spcPts val="0"/>
              </a:spcBef>
              <a:buClr>
                <a:srgbClr val="39C0BA"/>
              </a:buClr>
              <a:buSzPct val="100000"/>
              <a:buFont typeface="Quicksand"/>
              <a:buNone/>
              <a:defRPr sz="3000">
                <a:solidFill>
                  <a:srgbClr val="39C0BA"/>
                </a:solidFill>
                <a:latin typeface="Quicksand"/>
                <a:ea typeface="Quicksand"/>
                <a:cs typeface="Quicksand"/>
                <a:sym typeface="Quicksand"/>
              </a:defRPr>
            </a:lvl9pPr>
          </a:lstStyle>
          <a:p>
            <a:pPr algn="ctr"/>
            <a:r>
              <a:rPr lang="en-US" sz="2400" b="1" dirty="0" smtClean="0">
                <a:solidFill>
                  <a:schemeClr val="tx1"/>
                </a:solidFill>
                <a:latin typeface="Century Gothic" panose="020B0502020202020204" pitchFamily="34" charset="0"/>
              </a:rPr>
              <a:t>957443 Physics 2000 Renewal</a:t>
            </a:r>
            <a:endParaRPr lang="en" sz="2400" b="1" dirty="0">
              <a:solidFill>
                <a:schemeClr val="tx1"/>
              </a:solidFill>
              <a:latin typeface="Century Gothic" panose="020B0502020202020204" pitchFamily="34" charset="0"/>
            </a:endParaRPr>
          </a:p>
          <a:p>
            <a:pPr algn="ctr"/>
            <a:r>
              <a:rPr lang="en" sz="2000" dirty="0">
                <a:solidFill>
                  <a:schemeClr val="tx1"/>
                </a:solidFill>
                <a:latin typeface="Century Gothic" panose="020B0502020202020204" pitchFamily="34" charset="0"/>
              </a:rPr>
              <a:t>Mandatory Prebid Meeting</a:t>
            </a:r>
          </a:p>
          <a:p>
            <a:pPr algn="ctr"/>
            <a:endParaRPr lang="en" sz="2400" b="1" dirty="0">
              <a:solidFill>
                <a:schemeClr val="tx1"/>
              </a:solidFill>
              <a:latin typeface="Century Gothic" panose="020B0502020202020204" pitchFamily="34" charset="0"/>
            </a:endParaRPr>
          </a:p>
        </p:txBody>
      </p:sp>
      <p:sp>
        <p:nvSpPr>
          <p:cNvPr id="9" name="Rectangle 8"/>
          <p:cNvSpPr/>
          <p:nvPr/>
        </p:nvSpPr>
        <p:spPr>
          <a:xfrm>
            <a:off x="2286000" y="5775534"/>
            <a:ext cx="4572000" cy="369332"/>
          </a:xfrm>
          <a:prstGeom prst="rect">
            <a:avLst/>
          </a:prstGeom>
        </p:spPr>
        <p:txBody>
          <a:bodyPr>
            <a:spAutoFit/>
          </a:bodyPr>
          <a:lstStyle/>
          <a:p>
            <a:pPr algn="ctr"/>
            <a:r>
              <a:rPr lang="en" dirty="0">
                <a:latin typeface="Century Gothic" panose="020B0502020202020204" pitchFamily="34" charset="0"/>
              </a:rPr>
              <a:t>July </a:t>
            </a:r>
            <a:r>
              <a:rPr lang="en" dirty="0" smtClean="0">
                <a:latin typeface="Century Gothic" panose="020B0502020202020204" pitchFamily="34" charset="0"/>
              </a:rPr>
              <a:t>7, </a:t>
            </a:r>
            <a:r>
              <a:rPr lang="en" dirty="0">
                <a:latin typeface="Century Gothic" panose="020B0502020202020204" pitchFamily="34" charset="0"/>
              </a:rPr>
              <a:t>2020</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5004" y="854755"/>
            <a:ext cx="5323770" cy="625702"/>
          </a:xfrm>
          <a:prstGeom prst="rect">
            <a:avLst/>
          </a:prstGeom>
        </p:spPr>
      </p:pic>
    </p:spTree>
    <p:extLst>
      <p:ext uri="{BB962C8B-B14F-4D97-AF65-F5344CB8AC3E}">
        <p14:creationId xmlns:p14="http://schemas.microsoft.com/office/powerpoint/2010/main" val="515296334"/>
      </p:ext>
    </p:extLst>
  </p:cSld>
  <p:clrMapOvr>
    <a:overrideClrMapping bg1="lt1" tx1="dk1" bg2="lt2" tx2="dk2" accent1="accent1" accent2="accent2" accent3="accent3" accent4="accent4" accent5="accent5" accent6="accent6" hlink="hlink" folHlink="folHlink"/>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Questions and Answers</a:t>
            </a:r>
          </a:p>
        </p:txBody>
      </p:sp>
      <p:sp>
        <p:nvSpPr>
          <p:cNvPr id="5" name="TextBox 4"/>
          <p:cNvSpPr txBox="1"/>
          <p:nvPr/>
        </p:nvSpPr>
        <p:spPr>
          <a:xfrm>
            <a:off x="3107188" y="2792571"/>
            <a:ext cx="2490048" cy="2062103"/>
          </a:xfrm>
          <a:prstGeom prst="rect">
            <a:avLst/>
          </a:prstGeom>
          <a:noFill/>
        </p:spPr>
        <p:txBody>
          <a:bodyPr wrap="square" rtlCol="0">
            <a:spAutoFit/>
          </a:bodyPr>
          <a:lstStyle/>
          <a:p>
            <a:pPr algn="ctr"/>
            <a:r>
              <a:rPr lang="en-US" sz="2400" b="1" dirty="0">
                <a:latin typeface="Century Gothic" panose="020B0502020202020204" pitchFamily="34" charset="0"/>
              </a:rPr>
              <a:t>Q&amp;A</a:t>
            </a:r>
          </a:p>
          <a:p>
            <a:pPr algn="ctr"/>
            <a:endParaRPr lang="en-US" sz="2000" b="1" dirty="0">
              <a:solidFill>
                <a:schemeClr val="tx1"/>
              </a:solidFill>
              <a:latin typeface="Century Gothic" panose="020B0502020202020204" pitchFamily="34" charset="0"/>
            </a:endParaRPr>
          </a:p>
          <a:p>
            <a:pPr algn="ctr"/>
            <a:r>
              <a:rPr lang="en-US" sz="2000" b="1" dirty="0">
                <a:latin typeface="Century Gothic" panose="020B0502020202020204" pitchFamily="34" charset="0"/>
              </a:rPr>
              <a:t>THANK YOU!</a:t>
            </a:r>
            <a:endParaRPr lang="en-US" sz="2000" b="1" dirty="0">
              <a:solidFill>
                <a:schemeClr val="tx1"/>
              </a:solidFill>
              <a:latin typeface="Century Gothic" panose="020B0502020202020204" pitchFamily="34" charset="0"/>
            </a:endParaRPr>
          </a:p>
          <a:p>
            <a:pPr algn="ctr"/>
            <a:endParaRPr lang="en-US" sz="2000" b="1" dirty="0">
              <a:latin typeface="Century Gothic" panose="020B0502020202020204" pitchFamily="34" charset="0"/>
            </a:endParaRPr>
          </a:p>
          <a:p>
            <a:pPr algn="ctr"/>
            <a:endParaRPr lang="en-US" sz="2000" b="1" dirty="0">
              <a:latin typeface="Century Gothic" panose="020B0502020202020204" pitchFamily="34" charset="0"/>
            </a:endParaRPr>
          </a:p>
          <a:p>
            <a:pPr algn="ctr"/>
            <a:endParaRPr lang="en-US" sz="2400"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4065515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4051" y="1748853"/>
            <a:ext cx="6009437" cy="3323987"/>
          </a:xfrm>
          <a:prstGeom prst="rect">
            <a:avLst/>
          </a:prstGeom>
        </p:spPr>
        <p:txBody>
          <a:bodyPr wrap="square">
            <a:spAutoFit/>
          </a:bodyPr>
          <a:lstStyle/>
          <a:p>
            <a:pPr lvl="0">
              <a:buClr>
                <a:srgbClr val="F3F3F3"/>
              </a:buClr>
              <a:buSzPct val="100000"/>
              <a:defRPr/>
            </a:pPr>
            <a:r>
              <a:rPr lang="en-US" b="1" dirty="0">
                <a:latin typeface="Century Gothic" panose="020B0502020202020204" pitchFamily="34" charset="0"/>
              </a:rPr>
              <a:t>Introductions and sign in</a:t>
            </a:r>
          </a:p>
          <a:p>
            <a:pPr lvl="0">
              <a:buClr>
                <a:srgbClr val="F3F3F3"/>
              </a:buClr>
              <a:buSzPct val="100000"/>
              <a:defRPr/>
            </a:pPr>
            <a:endParaRPr lang="en-US" b="1" dirty="0">
              <a:latin typeface="Century Gothic" panose="020B0502020202020204" pitchFamily="34" charset="0"/>
            </a:endParaRPr>
          </a:p>
          <a:p>
            <a:pPr lvl="0">
              <a:buClr>
                <a:srgbClr val="F3F3F3"/>
              </a:buClr>
              <a:buSzPct val="100000"/>
              <a:defRPr/>
            </a:pPr>
            <a:r>
              <a:rPr lang="en-US" sz="1200" b="1" dirty="0">
                <a:latin typeface="Century Gothic" panose="020B0502020202020204" pitchFamily="34" charset="0"/>
              </a:rPr>
              <a:t>This link to the Google sign-in sheet will be provided in the “Chat” feature of the Zoom meeting</a:t>
            </a:r>
            <a:r>
              <a:rPr lang="en-US" sz="1200" b="1" dirty="0" smtClean="0">
                <a:latin typeface="Century Gothic" panose="020B0502020202020204" pitchFamily="34" charset="0"/>
              </a:rPr>
              <a:t>:</a:t>
            </a:r>
          </a:p>
          <a:p>
            <a:pPr lvl="0">
              <a:buClr>
                <a:srgbClr val="F3F3F3"/>
              </a:buClr>
              <a:buSzPct val="100000"/>
              <a:defRPr/>
            </a:pPr>
            <a:r>
              <a:rPr lang="en-US" sz="1200" b="1" dirty="0">
                <a:latin typeface="Century Gothic" panose="020B0502020202020204" pitchFamily="34" charset="0"/>
                <a:hlinkClick r:id="rId2"/>
              </a:rPr>
              <a:t>https://</a:t>
            </a:r>
            <a:r>
              <a:rPr lang="en-US" sz="1200" b="1" dirty="0" smtClean="0">
                <a:latin typeface="Century Gothic" panose="020B0502020202020204" pitchFamily="34" charset="0"/>
                <a:hlinkClick r:id="rId2"/>
              </a:rPr>
              <a:t>docs.google.com/forms/d/e/1FAIpQLScGbH9ON-Q1sE50_ioDxfkDhV03h-klFBB53K9j-iV1Nc3EBA/viewform?usp=pp_url</a:t>
            </a:r>
            <a:endParaRPr lang="en-US" sz="1200" b="1" dirty="0" smtClean="0">
              <a:latin typeface="Century Gothic" panose="020B0502020202020204" pitchFamily="34" charset="0"/>
            </a:endParaRPr>
          </a:p>
          <a:p>
            <a:pPr lvl="0">
              <a:buClr>
                <a:srgbClr val="F3F3F3"/>
              </a:buClr>
              <a:buSzPct val="100000"/>
              <a:defRPr/>
            </a:pPr>
            <a:endParaRPr lang="en-US" b="1" kern="0" dirty="0" smtClean="0">
              <a:latin typeface="Century Gothic" panose="020B0502020202020204" pitchFamily="34" charset="0"/>
              <a:sym typeface="Quicksand"/>
            </a:endParaRPr>
          </a:p>
          <a:p>
            <a:pPr lvl="0">
              <a:buClr>
                <a:srgbClr val="F3F3F3"/>
              </a:buClr>
              <a:buSzPct val="100000"/>
              <a:defRPr/>
            </a:pPr>
            <a:r>
              <a:rPr lang="en-US" b="1" dirty="0" smtClean="0">
                <a:latin typeface="Century Gothic" panose="020B0502020202020204" pitchFamily="34" charset="0"/>
              </a:rPr>
              <a:t>Project </a:t>
            </a:r>
            <a:r>
              <a:rPr lang="en-US" b="1" dirty="0">
                <a:latin typeface="Century Gothic" panose="020B0502020202020204" pitchFamily="34" charset="0"/>
              </a:rPr>
              <a:t>Overview</a:t>
            </a:r>
          </a:p>
          <a:p>
            <a:pPr lvl="0">
              <a:buClr>
                <a:srgbClr val="F3F3F3"/>
              </a:buClr>
              <a:buSzPct val="100000"/>
              <a:defRPr/>
            </a:pPr>
            <a:endParaRPr lang="en-US" b="1" kern="0" dirty="0">
              <a:latin typeface="Century Gothic" panose="020B0502020202020204" pitchFamily="34" charset="0"/>
              <a:sym typeface="Quicksand"/>
            </a:endParaRPr>
          </a:p>
          <a:p>
            <a:pPr lvl="0">
              <a:buClr>
                <a:srgbClr val="F3F3F3"/>
              </a:buClr>
              <a:buSzPct val="100000"/>
              <a:defRPr/>
            </a:pPr>
            <a:r>
              <a:rPr lang="en-US" b="1" dirty="0">
                <a:latin typeface="Century Gothic" panose="020B0502020202020204" pitchFamily="34" charset="0"/>
              </a:rPr>
              <a:t>Deadlines</a:t>
            </a:r>
          </a:p>
          <a:p>
            <a:pPr lvl="0">
              <a:buClr>
                <a:srgbClr val="F3F3F3"/>
              </a:buClr>
              <a:buSzPct val="100000"/>
              <a:defRPr/>
            </a:pPr>
            <a:endParaRPr lang="en-US" b="1" dirty="0">
              <a:latin typeface="Century Gothic" panose="020B0502020202020204" pitchFamily="34" charset="0"/>
            </a:endParaRPr>
          </a:p>
          <a:p>
            <a:pPr lvl="0">
              <a:buClr>
                <a:srgbClr val="F3F3F3"/>
              </a:buClr>
              <a:buSzPct val="100000"/>
              <a:defRPr/>
            </a:pPr>
            <a:r>
              <a:rPr lang="en-US" b="1" dirty="0" smtClean="0">
                <a:latin typeface="Century Gothic" panose="020B0502020202020204" pitchFamily="34" charset="0"/>
              </a:rPr>
              <a:t>Questions </a:t>
            </a:r>
            <a:r>
              <a:rPr lang="en-US" b="1" dirty="0">
                <a:latin typeface="Century Gothic" panose="020B0502020202020204" pitchFamily="34" charset="0"/>
              </a:rPr>
              <a:t>and Answers</a:t>
            </a:r>
          </a:p>
          <a:p>
            <a:pPr lvl="0">
              <a:buClr>
                <a:srgbClr val="F3F3F3"/>
              </a:buClr>
              <a:buSzPct val="100000"/>
              <a:defRPr/>
            </a:pPr>
            <a:endParaRPr lang="en-US" kern="0" dirty="0">
              <a:latin typeface="Century Gothic" panose="020B0502020202020204" pitchFamily="34" charset="0"/>
              <a:sym typeface="Quicksand"/>
            </a:endParaRPr>
          </a:p>
        </p:txBody>
      </p:sp>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Agenda</a:t>
            </a: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16614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6011" y="1516840"/>
            <a:ext cx="7647709" cy="4801314"/>
          </a:xfrm>
          <a:prstGeom prst="rect">
            <a:avLst/>
          </a:prstGeom>
        </p:spPr>
        <p:txBody>
          <a:bodyPr wrap="square">
            <a:spAutoFit/>
          </a:bodyPr>
          <a:lstStyle/>
          <a:p>
            <a:pPr lvl="0"/>
            <a:r>
              <a:rPr lang="en-US" b="1" dirty="0">
                <a:latin typeface="Century Gothic" panose="020B0502020202020204" pitchFamily="34" charset="0"/>
              </a:rPr>
              <a:t>Carmen Long, </a:t>
            </a:r>
            <a:r>
              <a:rPr lang="en-US" dirty="0">
                <a:latin typeface="Century Gothic" panose="020B0502020202020204" pitchFamily="34" charset="0"/>
              </a:rPr>
              <a:t>Construction</a:t>
            </a:r>
            <a:r>
              <a:rPr lang="en-US" b="1" dirty="0">
                <a:latin typeface="Century Gothic" panose="020B0502020202020204" pitchFamily="34" charset="0"/>
              </a:rPr>
              <a:t> </a:t>
            </a:r>
            <a:r>
              <a:rPr lang="en-US" dirty="0">
                <a:latin typeface="Century Gothic" panose="020B0502020202020204" pitchFamily="34" charset="0"/>
              </a:rPr>
              <a:t>Contracts Manager</a:t>
            </a:r>
          </a:p>
          <a:p>
            <a:r>
              <a:rPr lang="en-US" dirty="0">
                <a:latin typeface="Century Gothic" panose="020B0502020202020204" pitchFamily="34" charset="0"/>
              </a:rPr>
              <a:t>Planning, Design &amp; Construction</a:t>
            </a:r>
          </a:p>
          <a:p>
            <a:endParaRPr lang="en-US" b="1" dirty="0">
              <a:latin typeface="Century Gothic" panose="020B0502020202020204" pitchFamily="34" charset="0"/>
            </a:endParaRPr>
          </a:p>
          <a:p>
            <a:r>
              <a:rPr lang="en-US" b="1" dirty="0" smtClean="0">
                <a:latin typeface="Century Gothic" panose="020B0502020202020204" pitchFamily="34" charset="0"/>
              </a:rPr>
              <a:t>Charles Blumer,</a:t>
            </a:r>
            <a:r>
              <a:rPr lang="en-US" dirty="0" smtClean="0">
                <a:latin typeface="Century Gothic" panose="020B0502020202020204" pitchFamily="34" charset="0"/>
              </a:rPr>
              <a:t> </a:t>
            </a:r>
            <a:r>
              <a:rPr lang="en-US" dirty="0">
                <a:latin typeface="Century Gothic" panose="020B0502020202020204" pitchFamily="34" charset="0"/>
              </a:rPr>
              <a:t>Inspector of Record</a:t>
            </a:r>
          </a:p>
          <a:p>
            <a:r>
              <a:rPr lang="en-US" dirty="0">
                <a:latin typeface="Century Gothic" panose="020B0502020202020204" pitchFamily="34" charset="0"/>
              </a:rPr>
              <a:t>Planning, Design &amp; Construction</a:t>
            </a:r>
          </a:p>
          <a:p>
            <a:endParaRPr lang="en-US" b="1" dirty="0">
              <a:latin typeface="Century Gothic" panose="020B0502020202020204" pitchFamily="34" charset="0"/>
            </a:endParaRPr>
          </a:p>
          <a:p>
            <a:r>
              <a:rPr lang="en-US" b="1" dirty="0">
                <a:latin typeface="Century Gothic" panose="020B0502020202020204" pitchFamily="34" charset="0"/>
              </a:rPr>
              <a:t>Kara Longtin, </a:t>
            </a:r>
            <a:r>
              <a:rPr lang="en-US" dirty="0">
                <a:latin typeface="Century Gothic" panose="020B0502020202020204" pitchFamily="34" charset="0"/>
              </a:rPr>
              <a:t>Contract Administrator</a:t>
            </a:r>
          </a:p>
          <a:p>
            <a:r>
              <a:rPr lang="en-US" dirty="0">
                <a:latin typeface="Century Gothic" panose="020B0502020202020204" pitchFamily="34" charset="0"/>
              </a:rPr>
              <a:t>Planning, Design &amp; Construction</a:t>
            </a:r>
          </a:p>
          <a:p>
            <a:endParaRPr lang="en-US" dirty="0">
              <a:latin typeface="Century Gothic" panose="020B0502020202020204" pitchFamily="34" charset="0"/>
            </a:endParaRPr>
          </a:p>
          <a:p>
            <a:r>
              <a:rPr lang="en-US" b="1" dirty="0" smtClean="0">
                <a:latin typeface="Century Gothic" panose="020B0502020202020204" pitchFamily="34" charset="0"/>
              </a:rPr>
              <a:t>Shawn Chinudomsub</a:t>
            </a:r>
            <a:r>
              <a:rPr lang="en-US" dirty="0" smtClean="0">
                <a:latin typeface="Century Gothic" panose="020B0502020202020204" pitchFamily="34" charset="0"/>
              </a:rPr>
              <a:t>, </a:t>
            </a:r>
            <a:r>
              <a:rPr lang="en-US" dirty="0">
                <a:latin typeface="Century Gothic" panose="020B0502020202020204" pitchFamily="34" charset="0"/>
              </a:rPr>
              <a:t>P</a:t>
            </a:r>
            <a:r>
              <a:rPr lang="en-US" dirty="0" smtClean="0">
                <a:latin typeface="Century Gothic" panose="020B0502020202020204" pitchFamily="34" charset="0"/>
              </a:rPr>
              <a:t>rincipal Architect</a:t>
            </a:r>
            <a:endParaRPr lang="en-US" dirty="0">
              <a:latin typeface="Century Gothic" panose="020B0502020202020204" pitchFamily="34" charset="0"/>
            </a:endParaRPr>
          </a:p>
          <a:p>
            <a:r>
              <a:rPr lang="en-US" dirty="0" smtClean="0">
                <a:latin typeface="Century Gothic" panose="020B0502020202020204" pitchFamily="34" charset="0"/>
              </a:rPr>
              <a:t>IDAS, Inc. </a:t>
            </a:r>
            <a:endParaRPr lang="en-US" dirty="0">
              <a:latin typeface="Century Gothic" panose="020B0502020202020204" pitchFamily="34" charset="0"/>
            </a:endParaRPr>
          </a:p>
          <a:p>
            <a:endParaRPr lang="en-US" dirty="0">
              <a:latin typeface="Century Gothic" panose="020B0502020202020204" pitchFamily="34" charset="0"/>
            </a:endParaRPr>
          </a:p>
          <a:p>
            <a:r>
              <a:rPr lang="en-US" b="1" dirty="0" smtClean="0">
                <a:latin typeface="Century Gothic" panose="020B0502020202020204" pitchFamily="34" charset="0"/>
              </a:rPr>
              <a:t>Scott Donnell, </a:t>
            </a:r>
            <a:r>
              <a:rPr lang="en-US" dirty="0" smtClean="0">
                <a:latin typeface="Century Gothic" panose="020B0502020202020204" pitchFamily="34" charset="0"/>
              </a:rPr>
              <a:t>Senior Project </a:t>
            </a:r>
            <a:r>
              <a:rPr lang="en-US" dirty="0">
                <a:latin typeface="Century Gothic" panose="020B0502020202020204" pitchFamily="34" charset="0"/>
              </a:rPr>
              <a:t>Manager</a:t>
            </a:r>
          </a:p>
          <a:p>
            <a:r>
              <a:rPr lang="en-US" dirty="0">
                <a:latin typeface="Century Gothic" panose="020B0502020202020204" pitchFamily="34" charset="0"/>
              </a:rPr>
              <a:t>Planning, Design &amp; Construction</a:t>
            </a:r>
          </a:p>
          <a:p>
            <a:endParaRPr lang="en-US" dirty="0">
              <a:latin typeface="Century Gothic" panose="020B0502020202020204" pitchFamily="34" charset="0"/>
            </a:endParaRPr>
          </a:p>
          <a:p>
            <a:endParaRPr lang="en-US" dirty="0">
              <a:latin typeface="Century Gothic" panose="020B0502020202020204" pitchFamily="34" charset="0"/>
            </a:endParaRPr>
          </a:p>
          <a:p>
            <a:endParaRPr lang="en-US" dirty="0">
              <a:latin typeface="Century Gothic" panose="020B0502020202020204" pitchFamily="34" charset="0"/>
            </a:endParaRPr>
          </a:p>
        </p:txBody>
      </p:sp>
      <p:sp>
        <p:nvSpPr>
          <p:cNvPr id="3" name="TextBox 2"/>
          <p:cNvSpPr txBox="1"/>
          <p:nvPr/>
        </p:nvSpPr>
        <p:spPr>
          <a:xfrm>
            <a:off x="299924" y="870509"/>
            <a:ext cx="3291840" cy="646331"/>
          </a:xfrm>
          <a:prstGeom prst="rect">
            <a:avLst/>
          </a:prstGeom>
          <a:noFill/>
        </p:spPr>
        <p:txBody>
          <a:bodyPr wrap="square" rtlCol="0">
            <a:spAutoFit/>
          </a:bodyPr>
          <a:lstStyle/>
          <a:p>
            <a:endParaRPr lang="en-US" b="1" dirty="0">
              <a:latin typeface="Century Gothic" panose="020B0502020202020204" pitchFamily="34" charset="0"/>
            </a:endParaRPr>
          </a:p>
          <a:p>
            <a:r>
              <a:rPr lang="en-US" b="1" dirty="0">
                <a:latin typeface="Century Gothic" panose="020B0502020202020204" pitchFamily="34" charset="0"/>
              </a:rPr>
              <a:t>Introductions </a:t>
            </a: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54303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Project overview</a:t>
            </a:r>
          </a:p>
        </p:txBody>
      </p:sp>
      <p:sp>
        <p:nvSpPr>
          <p:cNvPr id="5" name="TextBox 4"/>
          <p:cNvSpPr txBox="1"/>
          <p:nvPr/>
        </p:nvSpPr>
        <p:spPr>
          <a:xfrm>
            <a:off x="770388" y="1591843"/>
            <a:ext cx="8176102" cy="4801314"/>
          </a:xfrm>
          <a:prstGeom prst="rect">
            <a:avLst/>
          </a:prstGeom>
          <a:noFill/>
        </p:spPr>
        <p:txBody>
          <a:bodyPr wrap="square" rtlCol="0">
            <a:spAutoFit/>
          </a:bodyPr>
          <a:lstStyle/>
          <a:p>
            <a:r>
              <a:rPr lang="en-US" sz="1600" b="1" dirty="0">
                <a:latin typeface="Century Gothic" panose="020B0502020202020204" pitchFamily="34" charset="0"/>
              </a:rPr>
              <a:t>Summary of work: </a:t>
            </a:r>
          </a:p>
          <a:p>
            <a:endParaRPr lang="en-US" sz="1400" dirty="0">
              <a:latin typeface="Century Gothic" panose="020B0502020202020204" pitchFamily="34" charset="0"/>
            </a:endParaRPr>
          </a:p>
          <a:p>
            <a:r>
              <a:rPr lang="en-US" dirty="0"/>
              <a:t>Largely an interior building renewal that includes abatement, demolition of existing seating and deskwork by the Contractor with installation of new seating by University’s Vendor to be incorporated into the project schedule. Refurbishment of finishes and treatments including flooring, walls, and ceilings. Accessibility improvements including exterior approaches with path of travel and new automated doors. Electrical and fire alarm improvements with minor Lutron lighting rewiring and reprogramming. </a:t>
            </a:r>
          </a:p>
          <a:p>
            <a:pPr algn="just"/>
            <a:endParaRPr lang="en-US" b="1" dirty="0">
              <a:latin typeface="Century Gothic" panose="020B0502020202020204" pitchFamily="34" charset="0"/>
            </a:endParaRPr>
          </a:p>
          <a:p>
            <a:r>
              <a:rPr lang="en-US" sz="1600" b="1" dirty="0">
                <a:latin typeface="Century Gothic" panose="020B0502020202020204" pitchFamily="34" charset="0"/>
              </a:rPr>
              <a:t>Estimated construction cost: </a:t>
            </a:r>
            <a:r>
              <a:rPr lang="en-US" sz="1600" b="1" dirty="0" smtClean="0">
                <a:latin typeface="Century Gothic" panose="020B0502020202020204" pitchFamily="34" charset="0"/>
              </a:rPr>
              <a:t>$600,000.00</a:t>
            </a:r>
            <a:endParaRPr lang="en-US" sz="1600" b="1" dirty="0">
              <a:latin typeface="Century Gothic" panose="020B0502020202020204" pitchFamily="34" charset="0"/>
            </a:endParaRPr>
          </a:p>
          <a:p>
            <a:endParaRPr lang="en-US" sz="1600" b="1" dirty="0">
              <a:latin typeface="Century Gothic" panose="020B0502020202020204" pitchFamily="34" charset="0"/>
            </a:endParaRPr>
          </a:p>
          <a:p>
            <a:r>
              <a:rPr lang="en-US" sz="1600" b="1" dirty="0">
                <a:latin typeface="Century Gothic" panose="020B0502020202020204" pitchFamily="34" charset="0"/>
              </a:rPr>
              <a:t>License Requirement- </a:t>
            </a:r>
            <a:r>
              <a:rPr lang="en-US" dirty="0"/>
              <a:t>B- General</a:t>
            </a:r>
          </a:p>
          <a:p>
            <a:endParaRPr lang="en-US" sz="1600" b="1" dirty="0">
              <a:latin typeface="Century Gothic" panose="020B0502020202020204" pitchFamily="34" charset="0"/>
            </a:endParaRPr>
          </a:p>
          <a:p>
            <a:r>
              <a:rPr lang="en-US" sz="1600" b="1" dirty="0">
                <a:latin typeface="Century Gothic" panose="020B0502020202020204" pitchFamily="34" charset="0"/>
              </a:rPr>
              <a:t>Project schedule: </a:t>
            </a:r>
            <a:r>
              <a:rPr lang="en-US" sz="1500" dirty="0">
                <a:latin typeface="Century Gothic" panose="020B0502020202020204" pitchFamily="34" charset="0"/>
              </a:rPr>
              <a:t>Anticipated project duration </a:t>
            </a:r>
            <a:r>
              <a:rPr lang="en-US" sz="1500" b="1" dirty="0" smtClean="0">
                <a:latin typeface="Century Gothic" panose="020B0502020202020204" pitchFamily="34" charset="0"/>
              </a:rPr>
              <a:t>140 </a:t>
            </a:r>
            <a:r>
              <a:rPr lang="en-US" sz="1500" b="1" dirty="0">
                <a:latin typeface="Century Gothic" panose="020B0502020202020204" pitchFamily="34" charset="0"/>
              </a:rPr>
              <a:t>days</a:t>
            </a:r>
            <a:r>
              <a:rPr lang="en-US" sz="1500" dirty="0">
                <a:latin typeface="Century Gothic" panose="020B0502020202020204" pitchFamily="34" charset="0"/>
              </a:rPr>
              <a:t>. </a:t>
            </a:r>
          </a:p>
          <a:p>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28999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1838" y="1257300"/>
            <a:ext cx="7781193" cy="5509200"/>
          </a:xfrm>
          <a:prstGeom prst="rect">
            <a:avLst/>
          </a:prstGeom>
          <a:noFill/>
        </p:spPr>
        <p:txBody>
          <a:bodyPr wrap="square" rtlCol="0">
            <a:spAutoFit/>
          </a:bodyPr>
          <a:lstStyle/>
          <a:p>
            <a:pPr lvl="0"/>
            <a:r>
              <a:rPr lang="en-US" b="1" dirty="0"/>
              <a:t>BIDDING</a:t>
            </a:r>
            <a:endParaRPr lang="en-US" sz="2000" dirty="0"/>
          </a:p>
          <a:p>
            <a:r>
              <a:rPr lang="en-US" sz="800" dirty="0"/>
              <a:t> </a:t>
            </a:r>
            <a:endParaRPr lang="en-US" sz="3600" dirty="0"/>
          </a:p>
          <a:p>
            <a:r>
              <a:rPr lang="en-US" sz="1600" b="1" strike="sngStrike" dirty="0" smtClean="0"/>
              <a:t>Base Qualification: </a:t>
            </a:r>
            <a:r>
              <a:rPr lang="en-US" sz="1600" strike="sngStrike" dirty="0"/>
              <a:t> </a:t>
            </a:r>
            <a:r>
              <a:rPr lang="en-US" sz="1600" strike="sngStrike" dirty="0" smtClean="0"/>
              <a:t>GC &amp; MEP Subcontractors must complete the Base Qualification and turn in with the Bid or ahead of the Bid Deadline. GC must ensure that listed MEP subs are Base Qualified or the bid will not be responsive. </a:t>
            </a:r>
          </a:p>
          <a:p>
            <a:endParaRPr lang="en-US" sz="1600" b="1" dirty="0"/>
          </a:p>
          <a:p>
            <a:r>
              <a:rPr lang="en-US" sz="1600" b="1" dirty="0" smtClean="0"/>
              <a:t>Public </a:t>
            </a:r>
            <a:r>
              <a:rPr lang="en-US" sz="1600" b="1" dirty="0"/>
              <a:t>Works:</a:t>
            </a:r>
            <a:r>
              <a:rPr lang="en-US" sz="1600" dirty="0"/>
              <a:t> Prevailing Wages &amp; DIR Registration Required. Contractor and Subcontractors must be registered with the DIR to work at the University. Certified Payroll will accompany each Invoice.  A bidder can obtain the prevailing wage information through the internet at </a:t>
            </a:r>
            <a:r>
              <a:rPr lang="en-US" sz="1600" u="sng" dirty="0">
                <a:hlinkClick r:id="rId2"/>
              </a:rPr>
              <a:t>www.dir.ca.gov</a:t>
            </a:r>
            <a:r>
              <a:rPr lang="en-US" sz="1600" dirty="0"/>
              <a:t> or at </a:t>
            </a:r>
            <a:r>
              <a:rPr lang="en-US" sz="1600" u="sng" dirty="0">
                <a:hlinkClick r:id="rId3"/>
              </a:rPr>
              <a:t>http://www.dir.ca.gov/DLSR/PWD</a:t>
            </a:r>
            <a:endParaRPr lang="en-US" sz="1600" u="sng" dirty="0"/>
          </a:p>
          <a:p>
            <a:endParaRPr lang="en-US" sz="1600" dirty="0"/>
          </a:p>
          <a:p>
            <a:r>
              <a:rPr lang="en-US" sz="1600" b="1" dirty="0" smtClean="0"/>
              <a:t>Invoices </a:t>
            </a:r>
            <a:r>
              <a:rPr lang="en-US" sz="1600" b="1" dirty="0"/>
              <a:t>&amp; Certified </a:t>
            </a:r>
            <a:r>
              <a:rPr lang="en-US" sz="1600" b="1" dirty="0" smtClean="0"/>
              <a:t>Payroll:</a:t>
            </a:r>
            <a:endParaRPr lang="en-US" sz="1600" dirty="0"/>
          </a:p>
          <a:p>
            <a:r>
              <a:rPr lang="en-US" sz="1600" dirty="0"/>
              <a:t>Send all Certified Payroll requests to Nelly Zaki at </a:t>
            </a:r>
            <a:r>
              <a:rPr lang="en-US" sz="1600" u="sng" dirty="0">
                <a:hlinkClick r:id="rId4"/>
              </a:rPr>
              <a:t>nelly.zaki@ucr.edu</a:t>
            </a:r>
            <a:r>
              <a:rPr lang="en-US" sz="1600" dirty="0"/>
              <a:t> for all payroll payment requests of current month.</a:t>
            </a:r>
          </a:p>
          <a:p>
            <a:r>
              <a:rPr lang="en-US" sz="1600" dirty="0"/>
              <a:t>Certified Payroll will accompany each Invoice.  </a:t>
            </a:r>
          </a:p>
          <a:p>
            <a:r>
              <a:rPr lang="en-US" sz="1600" dirty="0"/>
              <a:t>	Due by the 10</a:t>
            </a:r>
            <a:r>
              <a:rPr lang="en-US" sz="1600" baseline="30000" dirty="0"/>
              <a:t>th</a:t>
            </a:r>
            <a:r>
              <a:rPr lang="en-US" sz="1600" dirty="0"/>
              <a:t> of the month.</a:t>
            </a:r>
          </a:p>
          <a:p>
            <a:r>
              <a:rPr lang="en-US" sz="1600" dirty="0"/>
              <a:t> </a:t>
            </a:r>
          </a:p>
          <a:p>
            <a:r>
              <a:rPr lang="en-US" sz="1600" b="1" dirty="0" smtClean="0"/>
              <a:t>Insurance</a:t>
            </a:r>
            <a:r>
              <a:rPr lang="en-US" sz="1600" b="1" dirty="0"/>
              <a:t>: </a:t>
            </a:r>
            <a:r>
              <a:rPr lang="en-US" sz="1600" dirty="0"/>
              <a:t>Contractor provides Commercial Form General Liability, Business Automobile Liability, Workers’ Compensation and Employer’s Liability (See Supplementary Conditions)</a:t>
            </a:r>
          </a:p>
          <a:p>
            <a:pPr lvl="3"/>
            <a:r>
              <a:rPr lang="en-US" sz="1600" dirty="0"/>
              <a:t>University provides Builder’s Risk (See Exhibits)</a:t>
            </a:r>
          </a:p>
          <a:p>
            <a:r>
              <a:rPr lang="en-US" b="1" dirty="0"/>
              <a:t> </a:t>
            </a:r>
            <a:endParaRPr lang="en-US" sz="2000" dirty="0"/>
          </a:p>
          <a:p>
            <a:pPr lvl="2"/>
            <a:endParaRPr lang="en-US" sz="2000" dirty="0"/>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33759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6476" y="1670538"/>
            <a:ext cx="7693269" cy="3693319"/>
          </a:xfrm>
          <a:prstGeom prst="rect">
            <a:avLst/>
          </a:prstGeom>
          <a:noFill/>
        </p:spPr>
        <p:txBody>
          <a:bodyPr wrap="square" rtlCol="0">
            <a:spAutoFit/>
          </a:bodyPr>
          <a:lstStyle/>
          <a:p>
            <a:r>
              <a:rPr lang="en-US" b="1" dirty="0"/>
              <a:t>BIDDING CONTINUED</a:t>
            </a:r>
          </a:p>
          <a:p>
            <a:endParaRPr lang="en-US" b="1" dirty="0"/>
          </a:p>
          <a:p>
            <a:r>
              <a:rPr lang="en-US" b="1" dirty="0"/>
              <a:t>Bid Form</a:t>
            </a:r>
            <a:endParaRPr lang="en-US" sz="2000" dirty="0"/>
          </a:p>
          <a:p>
            <a:r>
              <a:rPr lang="en-US" sz="800" dirty="0"/>
              <a:t> </a:t>
            </a:r>
            <a:r>
              <a:rPr lang="en-US" dirty="0"/>
              <a:t>Base Bid: Clear numbers.</a:t>
            </a:r>
            <a:endParaRPr lang="en-US" sz="2000" dirty="0"/>
          </a:p>
          <a:p>
            <a:r>
              <a:rPr lang="en-US" sz="800" dirty="0"/>
              <a:t> </a:t>
            </a:r>
            <a:r>
              <a:rPr lang="en-US" dirty="0"/>
              <a:t>List of Subcontractors: Any work that is not self-performed </a:t>
            </a:r>
            <a:r>
              <a:rPr lang="en-US" i="1" dirty="0"/>
              <a:t>and </a:t>
            </a:r>
            <a:r>
              <a:rPr lang="en-US" dirty="0"/>
              <a:t>is more than ½ of 1% of the Lump Sum Base Bid must be listed; each column for the listed subcontractor must be filled out completely with Portion of Work Activity, Contractor’s License and DIR number. Subcontractors not registered with the DIR shall not be listed or used.</a:t>
            </a:r>
            <a:endParaRPr lang="en-US" sz="2000" dirty="0"/>
          </a:p>
          <a:p>
            <a:r>
              <a:rPr lang="en-US" sz="800" dirty="0"/>
              <a:t> </a:t>
            </a:r>
            <a:r>
              <a:rPr lang="en-US" dirty="0"/>
              <a:t>Declaration, signed.</a:t>
            </a:r>
          </a:p>
          <a:p>
            <a:endParaRPr lang="en-US" dirty="0"/>
          </a:p>
          <a:p>
            <a:r>
              <a:rPr lang="en-US" b="1" dirty="0"/>
              <a:t>Bid Bond</a:t>
            </a:r>
          </a:p>
          <a:p>
            <a:r>
              <a:rPr lang="en-US" dirty="0" smtClean="0"/>
              <a:t>Required</a:t>
            </a:r>
            <a:endParaRPr lang="en-US" dirty="0"/>
          </a:p>
        </p:txBody>
      </p:sp>
      <p:sp>
        <p:nvSpPr>
          <p:cNvPr id="3" name="TextBox 2"/>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127916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924" y="870509"/>
            <a:ext cx="3291840" cy="369332"/>
          </a:xfrm>
          <a:prstGeom prst="rect">
            <a:avLst/>
          </a:prstGeom>
          <a:noFill/>
        </p:spPr>
        <p:txBody>
          <a:bodyPr wrap="square" rtlCol="0">
            <a:spAutoFit/>
          </a:bodyPr>
          <a:lstStyle/>
          <a:p>
            <a:r>
              <a:rPr lang="en-US" b="1" dirty="0">
                <a:latin typeface="Century Gothic" panose="020B0502020202020204" pitchFamily="34" charset="0"/>
              </a:rPr>
              <a:t>Deadlines</a:t>
            </a:r>
          </a:p>
        </p:txBody>
      </p:sp>
      <p:sp>
        <p:nvSpPr>
          <p:cNvPr id="5" name="TextBox 4"/>
          <p:cNvSpPr txBox="1"/>
          <p:nvPr/>
        </p:nvSpPr>
        <p:spPr>
          <a:xfrm>
            <a:off x="770388" y="1591843"/>
            <a:ext cx="8290486" cy="5109091"/>
          </a:xfrm>
          <a:prstGeom prst="rect">
            <a:avLst/>
          </a:prstGeom>
          <a:noFill/>
        </p:spPr>
        <p:txBody>
          <a:bodyPr wrap="square" rtlCol="0">
            <a:spAutoFit/>
          </a:bodyPr>
          <a:lstStyle/>
          <a:p>
            <a:r>
              <a:rPr lang="en-US" sz="1600" b="1" dirty="0">
                <a:latin typeface="Century Gothic" panose="020B0502020202020204" pitchFamily="34" charset="0"/>
              </a:rPr>
              <a:t>Mandatory Pre-Bid</a:t>
            </a:r>
          </a:p>
          <a:p>
            <a:r>
              <a:rPr lang="en-US" sz="1600" b="1" dirty="0">
                <a:latin typeface="Century Gothic" panose="020B0502020202020204" pitchFamily="34" charset="0"/>
              </a:rPr>
              <a:t>	</a:t>
            </a:r>
            <a:r>
              <a:rPr lang="en-US" sz="1600" b="1" dirty="0" smtClean="0">
                <a:latin typeface="Century Gothic" panose="020B0502020202020204" pitchFamily="34" charset="0"/>
              </a:rPr>
              <a:t>Tuesday, </a:t>
            </a:r>
            <a:r>
              <a:rPr lang="en-US" sz="1600" b="1" dirty="0">
                <a:latin typeface="Century Gothic" panose="020B0502020202020204" pitchFamily="34" charset="0"/>
              </a:rPr>
              <a:t>July </a:t>
            </a:r>
            <a:r>
              <a:rPr lang="en-US" sz="1600" b="1" dirty="0" smtClean="0">
                <a:latin typeface="Century Gothic" panose="020B0502020202020204" pitchFamily="34" charset="0"/>
              </a:rPr>
              <a:t>7, </a:t>
            </a:r>
            <a:r>
              <a:rPr lang="en-US" sz="1600" b="1" dirty="0">
                <a:latin typeface="Century Gothic" panose="020B0502020202020204" pitchFamily="34" charset="0"/>
              </a:rPr>
              <a:t>2020, </a:t>
            </a:r>
            <a:r>
              <a:rPr lang="en-US" sz="1600" b="1" dirty="0" smtClean="0">
                <a:latin typeface="Century Gothic" panose="020B0502020202020204" pitchFamily="34" charset="0"/>
              </a:rPr>
              <a:t>10:00 AM</a:t>
            </a:r>
            <a:endParaRPr lang="en-US" sz="1600" b="1" dirty="0">
              <a:latin typeface="Century Gothic" panose="020B0502020202020204" pitchFamily="34" charset="0"/>
            </a:endParaRPr>
          </a:p>
          <a:p>
            <a:r>
              <a:rPr lang="en-US" sz="1600" b="1" dirty="0">
                <a:latin typeface="Century Gothic" panose="020B0502020202020204" pitchFamily="34" charset="0"/>
              </a:rPr>
              <a:t>	Via Zoom</a:t>
            </a:r>
          </a:p>
          <a:p>
            <a:endParaRPr lang="en-US" sz="1600" b="1" dirty="0">
              <a:latin typeface="Century Gothic" panose="020B0502020202020204" pitchFamily="34" charset="0"/>
            </a:endParaRPr>
          </a:p>
          <a:p>
            <a:r>
              <a:rPr lang="en-US" sz="1600" b="1" dirty="0">
                <a:latin typeface="Century Gothic" panose="020B0502020202020204" pitchFamily="34" charset="0"/>
              </a:rPr>
              <a:t>Requests for Information</a:t>
            </a:r>
          </a:p>
          <a:p>
            <a:r>
              <a:rPr lang="en-US" b="1" dirty="0">
                <a:latin typeface="Century Gothic" panose="020B0502020202020204" pitchFamily="34" charset="0"/>
              </a:rPr>
              <a:t>	</a:t>
            </a:r>
            <a:r>
              <a:rPr lang="en-US" sz="1600" b="1" dirty="0" smtClean="0">
                <a:solidFill>
                  <a:schemeClr val="tx1"/>
                </a:solidFill>
                <a:latin typeface="Century Gothic" panose="020B0502020202020204" pitchFamily="34" charset="0"/>
              </a:rPr>
              <a:t>Friday, </a:t>
            </a:r>
            <a:r>
              <a:rPr lang="en-US" sz="1600" b="1" dirty="0">
                <a:solidFill>
                  <a:schemeClr val="tx1"/>
                </a:solidFill>
                <a:latin typeface="Century Gothic" panose="020B0502020202020204" pitchFamily="34" charset="0"/>
              </a:rPr>
              <a:t>July </a:t>
            </a:r>
            <a:r>
              <a:rPr lang="en-US" sz="1600" b="1" dirty="0" smtClean="0">
                <a:solidFill>
                  <a:schemeClr val="tx1"/>
                </a:solidFill>
                <a:latin typeface="Century Gothic" panose="020B0502020202020204" pitchFamily="34" charset="0"/>
              </a:rPr>
              <a:t>10, </a:t>
            </a:r>
            <a:r>
              <a:rPr lang="en-US" sz="1600" b="1" dirty="0">
                <a:solidFill>
                  <a:schemeClr val="tx1"/>
                </a:solidFill>
                <a:latin typeface="Century Gothic" panose="020B0502020202020204" pitchFamily="34" charset="0"/>
              </a:rPr>
              <a:t>2020, 2:00 PM to </a:t>
            </a:r>
          </a:p>
          <a:p>
            <a:r>
              <a:rPr lang="en-US" sz="1600" b="1" dirty="0">
                <a:solidFill>
                  <a:schemeClr val="tx1"/>
                </a:solidFill>
                <a:latin typeface="Century Gothic" panose="020B0502020202020204" pitchFamily="34" charset="0"/>
              </a:rPr>
              <a:t>	</a:t>
            </a:r>
            <a:r>
              <a:rPr lang="en-US" sz="1600" b="1" dirty="0">
                <a:solidFill>
                  <a:schemeClr val="tx1"/>
                </a:solidFill>
                <a:latin typeface="Century Gothic" panose="020B0502020202020204" pitchFamily="34" charset="0"/>
                <a:hlinkClick r:id="rId2"/>
              </a:rPr>
              <a:t>kara.longtin@ucr.edu</a:t>
            </a:r>
            <a:endParaRPr lang="en-US" sz="1600" b="1" dirty="0">
              <a:latin typeface="Century Gothic" panose="020B0502020202020204" pitchFamily="34" charset="0"/>
            </a:endParaRPr>
          </a:p>
          <a:p>
            <a:endParaRPr lang="en-US" sz="1600" b="1" dirty="0">
              <a:latin typeface="Century Gothic" panose="020B0502020202020204" pitchFamily="34" charset="0"/>
            </a:endParaRPr>
          </a:p>
          <a:p>
            <a:r>
              <a:rPr lang="en-US" sz="1600" b="1" dirty="0">
                <a:latin typeface="Century Gothic" panose="020B0502020202020204" pitchFamily="34" charset="0"/>
              </a:rPr>
              <a:t>Addendum Released</a:t>
            </a:r>
          </a:p>
          <a:p>
            <a:r>
              <a:rPr lang="en-US" sz="1600" b="1" dirty="0">
                <a:latin typeface="Century Gothic" panose="020B0502020202020204" pitchFamily="34" charset="0"/>
              </a:rPr>
              <a:t>	</a:t>
            </a:r>
            <a:r>
              <a:rPr lang="en-US" sz="1600" b="1" dirty="0" smtClean="0">
                <a:latin typeface="Century Gothic" panose="020B0502020202020204" pitchFamily="34" charset="0"/>
              </a:rPr>
              <a:t>Wednesday, </a:t>
            </a:r>
            <a:r>
              <a:rPr lang="en-US" sz="1600" b="1" dirty="0">
                <a:latin typeface="Century Gothic" panose="020B0502020202020204" pitchFamily="34" charset="0"/>
              </a:rPr>
              <a:t>July </a:t>
            </a:r>
            <a:r>
              <a:rPr lang="en-US" sz="1600" b="1" dirty="0" smtClean="0">
                <a:latin typeface="Century Gothic" panose="020B0502020202020204" pitchFamily="34" charset="0"/>
              </a:rPr>
              <a:t>15, </a:t>
            </a:r>
            <a:r>
              <a:rPr lang="en-US" sz="1600" b="1" dirty="0">
                <a:latin typeface="Century Gothic" panose="020B0502020202020204" pitchFamily="34" charset="0"/>
              </a:rPr>
              <a:t>2020, 2:00 PM</a:t>
            </a:r>
          </a:p>
          <a:p>
            <a:endParaRPr lang="en-US" sz="1600" b="1" dirty="0">
              <a:latin typeface="Century Gothic" panose="020B0502020202020204" pitchFamily="34" charset="0"/>
            </a:endParaRPr>
          </a:p>
          <a:p>
            <a:r>
              <a:rPr lang="en-US" sz="1600" b="1" dirty="0">
                <a:latin typeface="Century Gothic" panose="020B0502020202020204" pitchFamily="34" charset="0"/>
              </a:rPr>
              <a:t>Bids Due/ Bid Opening</a:t>
            </a:r>
          </a:p>
          <a:p>
            <a:r>
              <a:rPr lang="en-US" sz="1600" b="1" dirty="0">
                <a:latin typeface="Century Gothic" panose="020B0502020202020204" pitchFamily="34" charset="0"/>
              </a:rPr>
              <a:t>	</a:t>
            </a:r>
            <a:r>
              <a:rPr lang="en-US" sz="1600" b="1" dirty="0" smtClean="0">
                <a:latin typeface="Century Gothic" panose="020B0502020202020204" pitchFamily="34" charset="0"/>
              </a:rPr>
              <a:t>Tuesday</a:t>
            </a:r>
            <a:r>
              <a:rPr lang="en-US" sz="1600" b="1" dirty="0">
                <a:latin typeface="Century Gothic" panose="020B0502020202020204" pitchFamily="34" charset="0"/>
              </a:rPr>
              <a:t>, July </a:t>
            </a:r>
            <a:r>
              <a:rPr lang="en-US" sz="1600" b="1" dirty="0" smtClean="0">
                <a:latin typeface="Century Gothic" panose="020B0502020202020204" pitchFamily="34" charset="0"/>
              </a:rPr>
              <a:t>21, </a:t>
            </a:r>
            <a:r>
              <a:rPr lang="en-US" sz="1600" b="1" dirty="0">
                <a:latin typeface="Century Gothic" panose="020B0502020202020204" pitchFamily="34" charset="0"/>
              </a:rPr>
              <a:t>2020, 2:00 PM</a:t>
            </a:r>
          </a:p>
          <a:p>
            <a:r>
              <a:rPr lang="en-US" sz="1600" b="1" dirty="0">
                <a:latin typeface="Century Gothic" panose="020B0502020202020204" pitchFamily="34" charset="0"/>
              </a:rPr>
              <a:t>	Submitted online to </a:t>
            </a:r>
            <a:r>
              <a:rPr lang="en-US" sz="1600" b="1" dirty="0">
                <a:latin typeface="Century Gothic" panose="020B0502020202020204" pitchFamily="34" charset="0"/>
                <a:hlinkClick r:id="rId2"/>
              </a:rPr>
              <a:t>kara.longtin@ucr.edu</a:t>
            </a:r>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a:p>
            <a:endParaRPr lang="en-US" sz="1600" b="1" dirty="0">
              <a:solidFill>
                <a:schemeClr val="tx1"/>
              </a:solidFill>
              <a:latin typeface="Century Gothic" panose="020B0502020202020204" pitchFamily="34" charset="0"/>
            </a:endParaRPr>
          </a:p>
          <a:p>
            <a:endParaRPr lang="en-US" sz="1600" b="1" dirty="0">
              <a:latin typeface="Century Gothic" panose="020B0502020202020204" pitchFamily="34" charset="0"/>
            </a:endParaRPr>
          </a:p>
          <a:p>
            <a:endParaRPr lang="en-US" sz="1600" b="1" dirty="0">
              <a:latin typeface="Century Gothic" panose="020B0502020202020204" pitchFamily="34" charset="0"/>
            </a:endParaRPr>
          </a:p>
          <a:p>
            <a:endParaRPr lang="en-US" b="1" dirty="0">
              <a:latin typeface="Century Gothic" panose="020B0502020202020204" pitchFamily="34" charset="0"/>
            </a:endParaRPr>
          </a:p>
        </p:txBody>
      </p:sp>
      <p:sp>
        <p:nvSpPr>
          <p:cNvPr id="4" name="TextBox 3"/>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921219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8069" y="1494692"/>
            <a:ext cx="7587762" cy="4247317"/>
          </a:xfrm>
          <a:prstGeom prst="rect">
            <a:avLst/>
          </a:prstGeom>
          <a:noFill/>
        </p:spPr>
        <p:txBody>
          <a:bodyPr wrap="square" rtlCol="0">
            <a:spAutoFit/>
          </a:bodyPr>
          <a:lstStyle/>
          <a:p>
            <a:pPr lvl="0"/>
            <a:r>
              <a:rPr lang="en-US" b="1" dirty="0"/>
              <a:t>GENERAL REQUIREMENTS</a:t>
            </a:r>
          </a:p>
          <a:p>
            <a:pPr lvl="0"/>
            <a:endParaRPr lang="en-US" dirty="0"/>
          </a:p>
          <a:p>
            <a:pPr lvl="0"/>
            <a:r>
              <a:rPr lang="en-US" dirty="0"/>
              <a:t>Work Hours</a:t>
            </a:r>
          </a:p>
          <a:p>
            <a:pPr lvl="0"/>
            <a:r>
              <a:rPr lang="en-US" dirty="0"/>
              <a:t>Parking permits</a:t>
            </a:r>
          </a:p>
          <a:p>
            <a:pPr lvl="0"/>
            <a:r>
              <a:rPr lang="en-US" dirty="0"/>
              <a:t>Staging / Laydown Area</a:t>
            </a:r>
          </a:p>
          <a:p>
            <a:pPr lvl="0"/>
            <a:r>
              <a:rPr lang="en-US" dirty="0"/>
              <a:t>Maintain Access to Campus Buildings </a:t>
            </a:r>
          </a:p>
          <a:p>
            <a:pPr lvl="0"/>
            <a:r>
              <a:rPr lang="en-US" dirty="0"/>
              <a:t>Project Coordination</a:t>
            </a:r>
          </a:p>
          <a:p>
            <a:pPr lvl="0"/>
            <a:r>
              <a:rPr lang="en-US"/>
              <a:t>Inspection </a:t>
            </a:r>
            <a:r>
              <a:rPr lang="en-US" dirty="0"/>
              <a:t>Request</a:t>
            </a:r>
          </a:p>
          <a:p>
            <a:pPr lvl="0"/>
            <a:r>
              <a:rPr lang="en-US" dirty="0"/>
              <a:t>Regulatory &amp; Safety Requirements, First Aid</a:t>
            </a:r>
          </a:p>
          <a:p>
            <a:pPr lvl="0"/>
            <a:r>
              <a:rPr lang="en-US" dirty="0"/>
              <a:t>Protection of Existing Improvements</a:t>
            </a:r>
          </a:p>
          <a:p>
            <a:pPr lvl="0"/>
            <a:r>
              <a:rPr lang="en-US" dirty="0"/>
              <a:t>Sanitary Facilities</a:t>
            </a:r>
          </a:p>
          <a:p>
            <a:pPr lvl="0"/>
            <a:r>
              <a:rPr lang="en-US" dirty="0"/>
              <a:t>Tobacco Free Policy</a:t>
            </a:r>
          </a:p>
          <a:p>
            <a:pPr lvl="0"/>
            <a:r>
              <a:rPr lang="en-US" dirty="0"/>
              <a:t>Sexual Harassment</a:t>
            </a:r>
          </a:p>
          <a:p>
            <a:pPr lvl="0"/>
            <a:r>
              <a:rPr lang="en-US" dirty="0"/>
              <a:t>No Radios</a:t>
            </a:r>
          </a:p>
          <a:p>
            <a:pPr lvl="0"/>
            <a:r>
              <a:rPr lang="en-US" dirty="0"/>
              <a:t>Other</a:t>
            </a:r>
          </a:p>
        </p:txBody>
      </p:sp>
      <p:sp>
        <p:nvSpPr>
          <p:cNvPr id="3" name="TextBox 2"/>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820372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1241" y="936891"/>
            <a:ext cx="3291840" cy="369332"/>
          </a:xfrm>
          <a:prstGeom prst="rect">
            <a:avLst/>
          </a:prstGeom>
          <a:noFill/>
        </p:spPr>
        <p:txBody>
          <a:bodyPr wrap="square" rtlCol="0">
            <a:spAutoFit/>
          </a:bodyPr>
          <a:lstStyle/>
          <a:p>
            <a:r>
              <a:rPr lang="en-US" b="1" dirty="0" smtClean="0">
                <a:latin typeface="Century Gothic" panose="020B0502020202020204" pitchFamily="34" charset="0"/>
              </a:rPr>
              <a:t>Site Visits</a:t>
            </a:r>
            <a:endParaRPr lang="en-US" b="1" dirty="0">
              <a:latin typeface="Century Gothic" panose="020B0502020202020204" pitchFamily="34" charset="0"/>
            </a:endParaRPr>
          </a:p>
        </p:txBody>
      </p:sp>
      <p:sp>
        <p:nvSpPr>
          <p:cNvPr id="8" name="TextBox 7"/>
          <p:cNvSpPr txBox="1"/>
          <p:nvPr/>
        </p:nvSpPr>
        <p:spPr>
          <a:xfrm>
            <a:off x="3048000" y="567559"/>
            <a:ext cx="2617076" cy="369332"/>
          </a:xfrm>
          <a:prstGeom prst="rect">
            <a:avLst/>
          </a:prstGeom>
          <a:solidFill>
            <a:schemeClr val="bg1"/>
          </a:solidFill>
        </p:spPr>
        <p:txBody>
          <a:bodyPr wrap="square" rtlCol="0">
            <a:spAutoFit/>
          </a:bodyPr>
          <a:lstStyle/>
          <a:p>
            <a:endParaRPr lang="en-US" dirty="0"/>
          </a:p>
        </p:txBody>
      </p:sp>
      <p:sp>
        <p:nvSpPr>
          <p:cNvPr id="2" name="Rectangle 1"/>
          <p:cNvSpPr/>
          <p:nvPr/>
        </p:nvSpPr>
        <p:spPr>
          <a:xfrm>
            <a:off x="536028" y="2019539"/>
            <a:ext cx="7399282" cy="2308324"/>
          </a:xfrm>
          <a:prstGeom prst="rect">
            <a:avLst/>
          </a:prstGeom>
        </p:spPr>
        <p:txBody>
          <a:bodyPr wrap="square">
            <a:spAutoFit/>
          </a:bodyPr>
          <a:lstStyle/>
          <a:p>
            <a:pPr marL="285750" indent="-285750">
              <a:buFont typeface="Arial" panose="020B0604020202020204" pitchFamily="34" charset="0"/>
              <a:buChar char="•"/>
            </a:pPr>
            <a:r>
              <a:rPr lang="en-US" dirty="0" smtClean="0"/>
              <a:t>Site visits will be optional and by appointment only. </a:t>
            </a:r>
          </a:p>
          <a:p>
            <a:pPr marL="285750" indent="-285750">
              <a:buFont typeface="Arial" panose="020B0604020202020204" pitchFamily="34" charset="0"/>
              <a:buChar char="•"/>
            </a:pPr>
            <a:r>
              <a:rPr lang="en-US" dirty="0" smtClean="0"/>
              <a:t>To schedule a site visit, please send an email to </a:t>
            </a:r>
            <a:r>
              <a:rPr lang="en-US" dirty="0" smtClean="0">
                <a:hlinkClick r:id="rId2"/>
              </a:rPr>
              <a:t>kara.longtin@ucr.edu</a:t>
            </a:r>
            <a:r>
              <a:rPr lang="en-US" dirty="0" smtClean="0"/>
              <a:t> with the subject line </a:t>
            </a:r>
            <a:r>
              <a:rPr lang="en-US" b="1" i="1" dirty="0" smtClean="0"/>
              <a:t>957443- Physics 2000 Renewal- Site Visit Appointment Request.</a:t>
            </a:r>
            <a:endParaRPr lang="en-US" b="1" dirty="0" smtClean="0"/>
          </a:p>
          <a:p>
            <a:pPr marL="285750" indent="-285750">
              <a:buFont typeface="Arial" panose="020B0604020202020204" pitchFamily="34" charset="0"/>
              <a:buChar char="•"/>
            </a:pPr>
            <a:r>
              <a:rPr lang="en-US" dirty="0" smtClean="0"/>
              <a:t>Any questions during the site visits must be submitted via RFI to </a:t>
            </a:r>
            <a:r>
              <a:rPr lang="en-US" dirty="0" smtClean="0">
                <a:hlinkClick r:id="rId2"/>
              </a:rPr>
              <a:t>kara.longtin@ucr.edu</a:t>
            </a:r>
            <a:r>
              <a:rPr lang="en-US" dirty="0" smtClean="0"/>
              <a:t>. Questions will not be answered during the site visit.</a:t>
            </a:r>
          </a:p>
          <a:p>
            <a:endParaRPr lang="en-US" dirty="0" smtClean="0"/>
          </a:p>
          <a:p>
            <a:endParaRPr lang="en-US" dirty="0"/>
          </a:p>
        </p:txBody>
      </p:sp>
    </p:spTree>
    <p:extLst>
      <p:ext uri="{BB962C8B-B14F-4D97-AF65-F5344CB8AC3E}">
        <p14:creationId xmlns:p14="http://schemas.microsoft.com/office/powerpoint/2010/main" val="2625656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11169</TotalTime>
  <Words>314</Words>
  <Application>Microsoft Office PowerPoint</Application>
  <PresentationFormat>On-screen Show (4:3)</PresentationFormat>
  <Paragraphs>108</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Century Gothic</vt:lpstr>
      <vt:lpstr>Quicksand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Jacqueline Norman</dc:creator>
  <cp:lastModifiedBy>Kara Longtin</cp:lastModifiedBy>
  <cp:revision>148</cp:revision>
  <cp:lastPrinted>2016-10-11T15:29:24Z</cp:lastPrinted>
  <dcterms:modified xsi:type="dcterms:W3CDTF">2020-07-07T17:22:53Z</dcterms:modified>
</cp:coreProperties>
</file>